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>
      <p:cViewPr>
        <p:scale>
          <a:sx n="66" d="100"/>
          <a:sy n="66" d="100"/>
        </p:scale>
        <p:origin x="446" y="3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DC6990-C5AC-4CB7-9B05-4BBD78D20195}" type="datetimeFigureOut">
              <a:rPr lang="sk-SK" smtClean="0"/>
              <a:t>12. 1. 2026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2E817-DFD1-4C3F-ABC6-97B31EC1C7E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18290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CCE050-D2FC-E157-1FBA-FA22ABE27A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„</a:t>
            </a:r>
            <a:r>
              <a:rPr lang="sk-SK" sz="5300" dirty="0"/>
              <a:t>Čo si myslíte, že sa študuje na Teologickej fakulte?“ </a:t>
            </a:r>
            <a:endParaRPr lang="sk-SK" dirty="0"/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75EF8877-9B23-9991-0C1C-2035D3CC91A5}"/>
              </a:ext>
            </a:extLst>
          </p:cNvPr>
          <p:cNvSpPr txBox="1"/>
          <p:nvPr/>
        </p:nvSpPr>
        <p:spPr>
          <a:xfrm>
            <a:off x="4348591" y="133862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sk-SK" dirty="0">
                <a:latin typeface="Aptos" panose="020B0004020202020204" pitchFamily="34" charset="0"/>
                <a:cs typeface="Times New Roman" panose="02020603050405020304" pitchFamily="18" charset="0"/>
              </a:rPr>
              <a:t>Pripravil: Dr. Milan </a:t>
            </a:r>
            <a:r>
              <a:rPr lang="sk-SK" dirty="0" err="1">
                <a:latin typeface="Aptos" panose="020B0004020202020204" pitchFamily="34" charset="0"/>
                <a:cs typeface="Times New Roman" panose="02020603050405020304" pitchFamily="18" charset="0"/>
              </a:rPr>
              <a:t>Urbančok</a:t>
            </a:r>
            <a:r>
              <a:rPr lang="sk-SK" dirty="0">
                <a:latin typeface="Aptos" panose="020B0004020202020204" pitchFamily="34" charset="0"/>
                <a:cs typeface="Times New Roman" panose="02020603050405020304" pitchFamily="18" charset="0"/>
              </a:rPr>
              <a:t> SDB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84084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098F20-1E4E-0914-D893-C228AF9BE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„Ak by ste mali sprostredkovať dialóg medzi dvoma ľuďmi s odlišnými názormi, ako by ste to urobili?“</a:t>
            </a:r>
            <a:endParaRPr lang="sk-SK" sz="4800" dirty="0"/>
          </a:p>
        </p:txBody>
      </p:sp>
      <p:pic>
        <p:nvPicPr>
          <p:cNvPr id="7" name="Obrázok 6" descr="Obrázok, na ktorom je ošatenie, osoba, ľudská tvár, stena&#10;&#10;Obsah vygenerovaný umelou inteligenciou môže byť nesprávny.">
            <a:extLst>
              <a:ext uri="{FF2B5EF4-FFF2-40B4-BE49-F238E27FC236}">
                <a16:creationId xmlns:a16="http://schemas.microsoft.com/office/drawing/2014/main" id="{C51D5905-33CE-FBE3-73EF-34F19B8FB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965" y="1810512"/>
            <a:ext cx="7559040" cy="4059936"/>
          </a:xfrm>
          <a:prstGeom prst="rect">
            <a:avLst/>
          </a:prstGeom>
        </p:spPr>
      </p:pic>
      <p:pic>
        <p:nvPicPr>
          <p:cNvPr id="11" name="Zástupný objekt pre obsah 10" descr="Obrázok, na ktorom je stena, ľudská tvár, osoba, vnútri&#10;&#10;Obsah vygenerovaný umelou inteligenciou môže byť nesprávny.">
            <a:extLst>
              <a:ext uri="{FF2B5EF4-FFF2-40B4-BE49-F238E27FC236}">
                <a16:creationId xmlns:a16="http://schemas.microsoft.com/office/drawing/2014/main" id="{B0864A36-08F7-06BD-594E-6D4D267A23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07" y="3429000"/>
            <a:ext cx="3660695" cy="2441448"/>
          </a:xfrm>
        </p:spPr>
      </p:pic>
    </p:spTree>
    <p:extLst>
      <p:ext uri="{BB962C8B-B14F-4D97-AF65-F5344CB8AC3E}">
        <p14:creationId xmlns:p14="http://schemas.microsoft.com/office/powerpoint/2010/main" val="3260376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2A4828-AB05-37D5-EF40-1B7F8D161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„Každý z nás je mediátor – v rodine, medzi kamarátmi. Ako to robiť dobre? To učí tento odbor.“</a:t>
            </a:r>
            <a:endParaRPr lang="sk-SK" sz="4800" dirty="0"/>
          </a:p>
        </p:txBody>
      </p:sp>
      <p:pic>
        <p:nvPicPr>
          <p:cNvPr id="7" name="Obrázok 6" descr="Obrázok, na ktorom je osoba, ošatenie, vnútri, stena&#10;&#10;Obsah vygenerovaný umelou inteligenciou môže byť nesprávny.">
            <a:extLst>
              <a:ext uri="{FF2B5EF4-FFF2-40B4-BE49-F238E27FC236}">
                <a16:creationId xmlns:a16="http://schemas.microsoft.com/office/drawing/2014/main" id="{0E8A726B-A764-1A75-5683-576C994B51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0720" y="1901951"/>
            <a:ext cx="6285548" cy="4191675"/>
          </a:xfrm>
          <a:prstGeom prst="rect">
            <a:avLst/>
          </a:prstGeom>
        </p:spPr>
      </p:pic>
      <p:pic>
        <p:nvPicPr>
          <p:cNvPr id="11" name="Zástupný objekt pre obsah 10" descr="Obrázok, na ktorom je vnútri, stena, osoba, ošatenie">
            <a:extLst>
              <a:ext uri="{FF2B5EF4-FFF2-40B4-BE49-F238E27FC236}">
                <a16:creationId xmlns:a16="http://schemas.microsoft.com/office/drawing/2014/main" id="{47CC35B9-1EA4-1481-D40B-D09BA2F038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926" y="3461039"/>
            <a:ext cx="3854082" cy="2632587"/>
          </a:xfrm>
        </p:spPr>
      </p:pic>
    </p:spTree>
    <p:extLst>
      <p:ext uri="{BB962C8B-B14F-4D97-AF65-F5344CB8AC3E}">
        <p14:creationId xmlns:p14="http://schemas.microsoft.com/office/powerpoint/2010/main" val="2730207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61F315-3EC7-AE58-76F2-8ABC16B1E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Zaujal Vás nejaký program?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3A04D55-B43B-6346-F8BD-BB138C646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212848"/>
            <a:ext cx="10820400" cy="4005837"/>
          </a:xfrm>
        </p:spPr>
        <p:txBody>
          <a:bodyPr/>
          <a:lstStyle/>
          <a:p>
            <a:r>
              <a:rPr lang="sk-SK"/>
              <a:t>„Ak vás niečo zaujalo, môžete nás sledovať na sociálnych sieťach alebo prísť na deň otvorených dverí.“</a:t>
            </a:r>
          </a:p>
          <a:p>
            <a:endParaRPr lang="sk-SK"/>
          </a:p>
          <a:p>
            <a:r>
              <a:rPr lang="sk-SK"/>
              <a:t>„Teologická fakulta nie je len o náboženstve, ale o hlbokom porozumení sveta, seba samého a vzťahov medzi ľuďmi.“</a:t>
            </a:r>
          </a:p>
          <a:p>
            <a:endParaRPr lang="sk-SK"/>
          </a:p>
          <a:p>
            <a:endParaRPr lang="sk-SK" dirty="0"/>
          </a:p>
        </p:txBody>
      </p:sp>
      <p:pic>
        <p:nvPicPr>
          <p:cNvPr id="5" name="Obrázok 4" descr="Obrázok, na ktorom je ľudská tvár, osoba, čelo, brada&#10;&#10;Obsah vygenerovaný umelou inteligenciou môže byť nesprávny.">
            <a:extLst>
              <a:ext uri="{FF2B5EF4-FFF2-40B4-BE49-F238E27FC236}">
                <a16:creationId xmlns:a16="http://schemas.microsoft.com/office/drawing/2014/main" id="{EF264665-7F0A-998B-0002-BFF717EFA3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1006" y="4052824"/>
            <a:ext cx="1911858" cy="2549144"/>
          </a:xfrm>
          <a:prstGeom prst="rect">
            <a:avLst/>
          </a:prstGeom>
        </p:spPr>
      </p:pic>
      <p:pic>
        <p:nvPicPr>
          <p:cNvPr id="7" name="Obrázok 6" descr="Obrázok, na ktorom je text, písmo, grafika, typografia">
            <a:extLst>
              <a:ext uri="{FF2B5EF4-FFF2-40B4-BE49-F238E27FC236}">
                <a16:creationId xmlns:a16="http://schemas.microsoft.com/office/drawing/2014/main" id="{11EE6973-F828-FA6D-7C06-E11DED1448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9012" y="4052824"/>
            <a:ext cx="2776728" cy="880872"/>
          </a:xfrm>
          <a:prstGeom prst="rect">
            <a:avLst/>
          </a:prstGeom>
        </p:spPr>
      </p:pic>
      <p:pic>
        <p:nvPicPr>
          <p:cNvPr id="9" name="Obrázok 8" descr="Obrázok, na ktorom je text, písmo, snímka obrazovky, grafika&#10;&#10;Obsah vygenerovaný umelou inteligenciou môže byť nesprávny.">
            <a:extLst>
              <a:ext uri="{FF2B5EF4-FFF2-40B4-BE49-F238E27FC236}">
                <a16:creationId xmlns:a16="http://schemas.microsoft.com/office/drawing/2014/main" id="{21836E3D-EBCD-4991-9723-476E09390C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9288" y="5035466"/>
            <a:ext cx="3616452" cy="1488778"/>
          </a:xfrm>
          <a:prstGeom prst="rect">
            <a:avLst/>
          </a:prstGeom>
        </p:spPr>
      </p:pic>
      <p:pic>
        <p:nvPicPr>
          <p:cNvPr id="11" name="Obrázok 10" descr="Obrázok, na ktorom je text, písmo, kaligrafia, typografia">
            <a:extLst>
              <a:ext uri="{FF2B5EF4-FFF2-40B4-BE49-F238E27FC236}">
                <a16:creationId xmlns:a16="http://schemas.microsoft.com/office/drawing/2014/main" id="{D6DCB0EB-9B76-ADC1-6F9C-9A0AE9F621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916" y="4997196"/>
            <a:ext cx="2971800" cy="152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88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id="{E4C5144D-C971-4F31-F607-B3624CB563E5}"/>
              </a:ext>
            </a:extLst>
          </p:cNvPr>
          <p:cNvSpPr txBox="1"/>
          <p:nvPr/>
        </p:nvSpPr>
        <p:spPr>
          <a:xfrm>
            <a:off x="1238491" y="2782669"/>
            <a:ext cx="38399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sk-SK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Michael </a:t>
            </a:r>
            <a:r>
              <a:rPr lang="sk-SK" sz="1800" b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Kolarcik</a:t>
            </a:r>
            <a:r>
              <a:rPr lang="sk-SK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SJ,</a:t>
            </a:r>
            <a:r>
              <a:rPr lang="sk-SK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sk-SK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otvorenie akademického roku  2016</a:t>
            </a:r>
            <a:endParaRPr lang="sk-SK" dirty="0"/>
          </a:p>
        </p:txBody>
      </p:sp>
      <p:pic>
        <p:nvPicPr>
          <p:cNvPr id="6" name="asa">
            <a:hlinkClick r:id="" action="ppaction://media"/>
            <a:extLst>
              <a:ext uri="{FF2B5EF4-FFF2-40B4-BE49-F238E27FC236}">
                <a16:creationId xmlns:a16="http://schemas.microsoft.com/office/drawing/2014/main" id="{AC369D26-3D6E-2135-F70B-DC47DD1E0F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5999" y="590838"/>
            <a:ext cx="5420771" cy="542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96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70C6A3-18B6-424F-BF1E-57CF9592F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16F3102-D394-4F37-A4B8-E09923261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BFC5CF9-1763-BBBC-FA4C-8814C7179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4124396" cy="1600200"/>
          </a:xfrm>
        </p:spPr>
        <p:txBody>
          <a:bodyPr anchor="b">
            <a:normAutofit/>
          </a:bodyPr>
          <a:lstStyle/>
          <a:p>
            <a:pPr algn="l"/>
            <a:r>
              <a:rPr lang="sk-SK" sz="3200" dirty="0"/>
              <a:t>1. TEOLÓGIA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0B4FA69-F415-24EA-4417-BB336CD83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858767"/>
            <a:ext cx="4124395" cy="2234859"/>
          </a:xfrm>
        </p:spPr>
        <p:txBody>
          <a:bodyPr>
            <a:normAutofit/>
          </a:bodyPr>
          <a:lstStyle/>
          <a:p>
            <a:r>
              <a:rPr lang="sk-SK" sz="1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„Má náboženstvo ešte význam v dnešnom svete?“</a:t>
            </a:r>
          </a:p>
          <a:p>
            <a:endParaRPr lang="sk-SK" sz="1200" b="1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k-SK" sz="1200" b="1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k-SK" sz="1200" b="1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sk-SK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„</a:t>
            </a:r>
            <a:r>
              <a:rPr lang="sk-SK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Myslíte si, že náboženstvo pomáha alebo skôr spôsobuje problémy v spoločnosti?“ </a:t>
            </a:r>
            <a:endParaRPr lang="sk-SK" sz="1200" dirty="0"/>
          </a:p>
        </p:txBody>
      </p:sp>
      <p:pic>
        <p:nvPicPr>
          <p:cNvPr id="5" name="Obrázok 4" descr="Obrázok, na ktorom je text, chlap, ľudská tvár, ošatenie">
            <a:extLst>
              <a:ext uri="{FF2B5EF4-FFF2-40B4-BE49-F238E27FC236}">
                <a16:creationId xmlns:a16="http://schemas.microsoft.com/office/drawing/2014/main" id="{94A9A80E-40DF-0034-E4E0-72EB19EB5B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349607" y="746125"/>
            <a:ext cx="3314451" cy="3358380"/>
          </a:xfrm>
          <a:prstGeom prst="rect">
            <a:avLst/>
          </a:prstGeom>
        </p:spPr>
      </p:pic>
      <p:sp>
        <p:nvSpPr>
          <p:cNvPr id="16" name="Round Single Corner Rectangle 17">
            <a:extLst>
              <a:ext uri="{FF2B5EF4-FFF2-40B4-BE49-F238E27FC236}">
                <a16:creationId xmlns:a16="http://schemas.microsoft.com/office/drawing/2014/main" id="{1EBC9354-419F-4A43-932F-2C276FBF9B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10817" y="1002026"/>
            <a:ext cx="2309217" cy="1684338"/>
          </a:xfrm>
          <a:prstGeom prst="round1Rect">
            <a:avLst>
              <a:gd name="adj" fmla="val 1129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 Single Corner Rectangle 16">
            <a:extLst>
              <a:ext uri="{FF2B5EF4-FFF2-40B4-BE49-F238E27FC236}">
                <a16:creationId xmlns:a16="http://schemas.microsoft.com/office/drawing/2014/main" id="{7F4B0439-E8F9-46EC-833D-B1BACE120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6241840" y="4259603"/>
            <a:ext cx="2417253" cy="1840846"/>
          </a:xfrm>
          <a:prstGeom prst="round1Rect">
            <a:avLst>
              <a:gd name="adj" fmla="val 1129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ok 6" descr="Obrázok, na ktorom je chlap, ošatenie, text, stena&#10;&#10;Obsah vygenerovaný umelou inteligenciou môže byť nesprávny.">
            <a:extLst>
              <a:ext uri="{FF2B5EF4-FFF2-40B4-BE49-F238E27FC236}">
                <a16:creationId xmlns:a16="http://schemas.microsoft.com/office/drawing/2014/main" id="{8388C5D8-29EF-4FAD-3422-0CF8FB3F74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0817" y="2822889"/>
            <a:ext cx="2695383" cy="353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02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E8786F-C50E-7EDC-9863-823F7A0D8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2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štúdiUM</a:t>
            </a:r>
            <a:r>
              <a:rPr lang="sk-SK" sz="3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teológie (nie je to len viera, ale aj kritické myslenie a analýza textov)</a:t>
            </a:r>
            <a:endParaRPr lang="sk-SK" sz="60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5D642EA-0917-A49E-BA2B-FE5D8A927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954512" cy="4024125"/>
          </a:xfrm>
        </p:spPr>
        <p:txBody>
          <a:bodyPr/>
          <a:lstStyle/>
          <a:p>
            <a:r>
              <a:rPr lang="sk-SK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Prednáška </a:t>
            </a:r>
            <a:r>
              <a:rPr lang="sk-SK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korupcii v spoločnosti</a:t>
            </a:r>
            <a:r>
              <a:rPr lang="sk-SK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sk-SK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Cirkvi</a:t>
            </a:r>
            <a:endParaRPr lang="sk-SK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sk-SK" sz="18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sk-SK" sz="18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sk-SK" sz="18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sk-SK" sz="18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sk-SK" sz="18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sk-SK" sz="18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sk-SK" sz="18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sk-SK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„Teológia nie je len o minulosti, </a:t>
            </a:r>
          </a:p>
          <a:p>
            <a:pPr marL="0" indent="0">
              <a:buNone/>
            </a:pPr>
            <a:r>
              <a:rPr lang="sk-SK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</a:t>
            </a:r>
            <a:endParaRPr lang="sk-SK" dirty="0"/>
          </a:p>
        </p:txBody>
      </p:sp>
      <p:pic>
        <p:nvPicPr>
          <p:cNvPr id="5" name="Obrázok 4" descr="Obrázok, na ktorom je ošatenie, osoba, ľudská tvár, úsmev&#10;&#10;Obsah vygenerovaný umelou inteligenciou môže byť nesprávny.">
            <a:extLst>
              <a:ext uri="{FF2B5EF4-FFF2-40B4-BE49-F238E27FC236}">
                <a16:creationId xmlns:a16="http://schemas.microsoft.com/office/drawing/2014/main" id="{9D80F446-79AC-0274-8EEE-824A27DC28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593" y="2578608"/>
            <a:ext cx="3835732" cy="2295144"/>
          </a:xfrm>
          <a:prstGeom prst="rect">
            <a:avLst/>
          </a:prstGeom>
        </p:spPr>
      </p:pic>
      <p:pic>
        <p:nvPicPr>
          <p:cNvPr id="7" name="Obrázok 6" descr="Obrázok, na ktorom je vnútri, osoba, chlap, hovorca">
            <a:extLst>
              <a:ext uri="{FF2B5EF4-FFF2-40B4-BE49-F238E27FC236}">
                <a16:creationId xmlns:a16="http://schemas.microsoft.com/office/drawing/2014/main" id="{816BDCB5-F8B9-F360-B694-3E806CCFD1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0226" y="2194561"/>
            <a:ext cx="3813707" cy="2542032"/>
          </a:xfrm>
          <a:prstGeom prst="rect">
            <a:avLst/>
          </a:prstGeom>
        </p:spPr>
      </p:pic>
      <p:pic>
        <p:nvPicPr>
          <p:cNvPr id="9" name="Obrázok 8" descr="Obrázok, na ktorom je osoba, ľudská tvár, ošatenie, úsmev&#10;&#10;Obsah vygenerovaný umelou inteligenciou môže byť nesprávny.">
            <a:extLst>
              <a:ext uri="{FF2B5EF4-FFF2-40B4-BE49-F238E27FC236}">
                <a16:creationId xmlns:a16="http://schemas.microsoft.com/office/drawing/2014/main" id="{940CC2C3-4CCF-BFDF-85D7-98E0A1453F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1980" y="2578608"/>
            <a:ext cx="2427697" cy="3640077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B21ABEB0-9A21-952D-67DA-7B6D4143A6D4}"/>
              </a:ext>
            </a:extLst>
          </p:cNvPr>
          <p:cNvSpPr txBox="1"/>
          <p:nvPr/>
        </p:nvSpPr>
        <p:spPr>
          <a:xfrm>
            <a:off x="7831535" y="5179227"/>
            <a:ext cx="3674665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sk-SK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ale o otázkach, </a:t>
            </a:r>
          </a:p>
          <a:p>
            <a:pPr marL="0" indent="0">
              <a:buNone/>
            </a:pPr>
            <a:r>
              <a:rPr lang="sk-SK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ktoré formujú našu budúcnosť.“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37688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5BF204-1BB8-56C3-3071-97207E6DC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3977639" cy="1600200"/>
          </a:xfrm>
        </p:spPr>
        <p:txBody>
          <a:bodyPr anchor="b">
            <a:normAutofit/>
          </a:bodyPr>
          <a:lstStyle/>
          <a:p>
            <a:pPr algn="l"/>
            <a:r>
              <a:rPr lang="sk-SK" sz="3200" dirty="0"/>
              <a:t>2. COUNSELING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8D67F40-CBBE-D130-66EA-87D3D6352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770632"/>
            <a:ext cx="3977639" cy="3448052"/>
          </a:xfrm>
        </p:spPr>
        <p:txBody>
          <a:bodyPr>
            <a:normAutofit/>
          </a:bodyPr>
          <a:lstStyle/>
          <a:p>
            <a:r>
              <a:rPr lang="sk-SK" sz="1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„Ako môžeme pomáhať druhým aj sebe v ťažkých chvíľach?“</a:t>
            </a:r>
          </a:p>
          <a:p>
            <a:pPr marL="0" indent="0">
              <a:buNone/>
            </a:pPr>
            <a:endParaRPr lang="sk-SK" sz="1600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D25211A-4CA0-4B53-82BB-1EE7C7F3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1379" y="0"/>
            <a:ext cx="72406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 descr="Obrázok, na ktorom je ľudská tvár, ošatenie, osoba, vnútri&#10;&#10;Obsah vygenerovaný umelou inteligenciou môže byť nesprávny.">
            <a:extLst>
              <a:ext uri="{FF2B5EF4-FFF2-40B4-BE49-F238E27FC236}">
                <a16:creationId xmlns:a16="http://schemas.microsoft.com/office/drawing/2014/main" id="{22FD652B-0997-ECBB-6F39-17D5C89E87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5304147" y="10"/>
            <a:ext cx="688785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00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3CBB0B-82DA-BA6C-FBF8-9620895F2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Kamarát trpí úzkosťou: „Ako by ste mu pomohli?“</a:t>
            </a:r>
            <a:br>
              <a:rPr lang="sk-SK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sk-SK" dirty="0"/>
          </a:p>
        </p:txBody>
      </p:sp>
      <p:pic>
        <p:nvPicPr>
          <p:cNvPr id="5" name="Zástupný objekt pre obsah 4" descr="Obrázok, na ktorom je ošatenie, osoba, chlap, vnútri">
            <a:extLst>
              <a:ext uri="{FF2B5EF4-FFF2-40B4-BE49-F238E27FC236}">
                <a16:creationId xmlns:a16="http://schemas.microsoft.com/office/drawing/2014/main" id="{4C212A84-48C1-DC7A-6223-8CE594691B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27" y="2285365"/>
            <a:ext cx="6040121" cy="4024313"/>
          </a:xfrm>
        </p:spPr>
      </p:pic>
      <p:pic>
        <p:nvPicPr>
          <p:cNvPr id="7" name="Obrázok 6" descr="Obrázok, na ktorom je ošatenie, ľudská tvár, osoba, stena&#10;&#10;Obsah vygenerovaný umelou inteligenciou môže byť nesprávny.">
            <a:extLst>
              <a:ext uri="{FF2B5EF4-FFF2-40B4-BE49-F238E27FC236}">
                <a16:creationId xmlns:a16="http://schemas.microsoft.com/office/drawing/2014/main" id="{3F30F9BA-595D-B006-1CB9-01667D3EBC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4700" y="2359152"/>
            <a:ext cx="4714296" cy="314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242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E4DA9F-51B3-DBFC-B967-8214A32AD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1234440"/>
            <a:ext cx="8610600" cy="822960"/>
          </a:xfrm>
        </p:spPr>
        <p:txBody>
          <a:bodyPr>
            <a:normAutofit fontScale="90000"/>
          </a:bodyPr>
          <a:lstStyle/>
          <a:p>
            <a:r>
              <a:rPr lang="sk-SK" sz="27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Counseling</a:t>
            </a:r>
            <a:r>
              <a:rPr lang="sk-SK" sz="27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ako praktická pomoc pre ľudí v kríze</a:t>
            </a:r>
            <a:r>
              <a:rPr lang="sk-SK" sz="2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duševné zdravie, rozhodovanie, </a:t>
            </a:r>
            <a:r>
              <a:rPr lang="sk-SK" sz="27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well-being</a:t>
            </a:r>
            <a:r>
              <a:rPr lang="sk-SK" sz="2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br>
              <a:rPr lang="sk-SK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sk-SK" dirty="0"/>
          </a:p>
        </p:txBody>
      </p:sp>
      <p:pic>
        <p:nvPicPr>
          <p:cNvPr id="5" name="Zástupný objekt pre obsah 4" descr="Obrázok, na ktorom je ošatenie, osoba, ľudská tvár, stena&#10;&#10;Obsah vygenerovaný umelou inteligenciou môže byť nesprávny.">
            <a:extLst>
              <a:ext uri="{FF2B5EF4-FFF2-40B4-BE49-F238E27FC236}">
                <a16:creationId xmlns:a16="http://schemas.microsoft.com/office/drawing/2014/main" id="{D6AD3E84-9050-E13E-9B9E-7B3684C5CF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261" y="2495677"/>
            <a:ext cx="5385739" cy="3548507"/>
          </a:xfrm>
        </p:spPr>
      </p:pic>
      <p:pic>
        <p:nvPicPr>
          <p:cNvPr id="7" name="Obrázok 6" descr="Obrázok, na ktorom je ošatenie, ľudská tvár, osoba, stena">
            <a:extLst>
              <a:ext uri="{FF2B5EF4-FFF2-40B4-BE49-F238E27FC236}">
                <a16:creationId xmlns:a16="http://schemas.microsoft.com/office/drawing/2014/main" id="{D9268FFB-F897-4539-ED50-FC78315B0E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2588" y="2452244"/>
            <a:ext cx="5385739" cy="359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59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5867F6-CCFD-06C2-04DC-5834E309C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850391"/>
            <a:ext cx="8610600" cy="1207009"/>
          </a:xfrm>
        </p:spPr>
        <p:txBody>
          <a:bodyPr>
            <a:normAutofit/>
          </a:bodyPr>
          <a:lstStyle/>
          <a:p>
            <a:r>
              <a:rPr lang="sk-SK" sz="2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„Každý z nás sa niekedy ocitne v situácii, keď potrebuje pomoc. </a:t>
            </a:r>
            <a:r>
              <a:rPr lang="sk-SK" sz="24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Counseling</a:t>
            </a:r>
            <a:r>
              <a:rPr lang="sk-SK" sz="2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nám dáva nástroje, ako ju poskytnúť.“</a:t>
            </a:r>
            <a:endParaRPr lang="sk-SK" sz="4800" dirty="0"/>
          </a:p>
        </p:txBody>
      </p:sp>
      <p:pic>
        <p:nvPicPr>
          <p:cNvPr id="5" name="Zástupný objekt pre obsah 4" descr="Obrázok, na ktorom je ošatenie, osoba, vnútri, stena&#10;&#10;Obsah vygenerovaný umelou inteligenciou môže byť nesprávny.">
            <a:extLst>
              <a:ext uri="{FF2B5EF4-FFF2-40B4-BE49-F238E27FC236}">
                <a16:creationId xmlns:a16="http://schemas.microsoft.com/office/drawing/2014/main" id="{B3199FEC-2387-FF01-B777-F8BFE549E8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355" y="2057401"/>
            <a:ext cx="6292746" cy="4024313"/>
          </a:xfrm>
        </p:spPr>
      </p:pic>
      <p:pic>
        <p:nvPicPr>
          <p:cNvPr id="7" name="Obrázok 6" descr="Obrázok, na ktorom je ľudská tvár, ošatenie, osoba, chlap">
            <a:extLst>
              <a:ext uri="{FF2B5EF4-FFF2-40B4-BE49-F238E27FC236}">
                <a16:creationId xmlns:a16="http://schemas.microsoft.com/office/drawing/2014/main" id="{BAF0F0CF-B923-2793-1AE7-145C139E47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3123" y="3027618"/>
            <a:ext cx="4579713" cy="305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64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EC61EF-CF2F-9256-5910-06AB2C5AA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3. NÁBOŽENSKÁ A KULTÚRNA MEDIÁCIA </a:t>
            </a:r>
            <a:endParaRPr lang="sk-SK" sz="36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710D862-80AB-17DA-9C2C-1AAB0B1498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„Môžu sa rôzne náboženstvá a kultúry skutočne pochopiť?“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5" name="Obrázok 4" descr="Obrázok, na ktorom je osoba, ošatenie, ľudská tvár, úsmev&#10;&#10;Obsah vygenerovaný umelou inteligenciou môže byť nesprávny.">
            <a:extLst>
              <a:ext uri="{FF2B5EF4-FFF2-40B4-BE49-F238E27FC236}">
                <a16:creationId xmlns:a16="http://schemas.microsoft.com/office/drawing/2014/main" id="{90387AA8-3713-630D-2DF6-573C82C187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52" y="2629157"/>
            <a:ext cx="5384292" cy="3589528"/>
          </a:xfrm>
          <a:prstGeom prst="rect">
            <a:avLst/>
          </a:prstGeom>
        </p:spPr>
      </p:pic>
      <p:pic>
        <p:nvPicPr>
          <p:cNvPr id="7" name="Obrázok 6" descr="Obrázok, na ktorom je ľudská tvár, ošatenie, osoba, poháre">
            <a:extLst>
              <a:ext uri="{FF2B5EF4-FFF2-40B4-BE49-F238E27FC236}">
                <a16:creationId xmlns:a16="http://schemas.microsoft.com/office/drawing/2014/main" id="{EC21F8E6-FED8-F78E-904D-30EE24F7F4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1739" y="2629158"/>
            <a:ext cx="5384293" cy="358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82601"/>
      </p:ext>
    </p:extLst>
  </p:cSld>
  <p:clrMapOvr>
    <a:masterClrMapping/>
  </p:clrMapOvr>
</p:sld>
</file>

<file path=ppt/theme/theme1.xml><?xml version="1.0" encoding="utf-8"?>
<a:theme xmlns:a="http://schemas.openxmlformats.org/drawingml/2006/main" name="Dymová stopa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TM04033937[[fn=Dymová stopa]]</Template>
  <TotalTime>70</TotalTime>
  <Words>267</Words>
  <Application>Microsoft Office PowerPoint</Application>
  <PresentationFormat>Širokouhlá</PresentationFormat>
  <Paragraphs>36</Paragraphs>
  <Slides>12</Slides>
  <Notes>0</Notes>
  <HiddenSlides>0</HiddenSlides>
  <MMClips>1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16" baseType="lpstr">
      <vt:lpstr>Aptos</vt:lpstr>
      <vt:lpstr>Arial</vt:lpstr>
      <vt:lpstr>Century Gothic</vt:lpstr>
      <vt:lpstr>Dymová stopa</vt:lpstr>
      <vt:lpstr>„Čo si myslíte, že sa študuje na Teologickej fakulte?“ </vt:lpstr>
      <vt:lpstr>Prezentácia programu PowerPoint</vt:lpstr>
      <vt:lpstr>1. TEOLÓGIA </vt:lpstr>
      <vt:lpstr>štúdiUM teológie (nie je to len viera, ale aj kritické myslenie a analýza textov)</vt:lpstr>
      <vt:lpstr>2. COUNSELING </vt:lpstr>
      <vt:lpstr>Kamarát trpí úzkosťou: „Ako by ste mu pomohli?“ </vt:lpstr>
      <vt:lpstr>Counseling ako praktická pomoc pre ľudí v kríze – duševné zdravie, rozhodovanie, well-being. </vt:lpstr>
      <vt:lpstr>„Každý z nás sa niekedy ocitne v situácii, keď potrebuje pomoc. Counseling nám dáva nástroje, ako ju poskytnúť.“</vt:lpstr>
      <vt:lpstr>3. NÁBOŽENSKÁ A KULTÚRNA MEDIÁCIA </vt:lpstr>
      <vt:lpstr>„Ak by ste mali sprostredkovať dialóg medzi dvoma ľuďmi s odlišnými názormi, ako by ste to urobili?“</vt:lpstr>
      <vt:lpstr>„Každý z nás je mediátor – v rodine, medzi kamarátmi. Ako to robiť dobre? To učí tento odbor.“</vt:lpstr>
      <vt:lpstr>Zaujal Vás nejaký program?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Urbančok Milan</dc:creator>
  <cp:lastModifiedBy>Žuffa Jozef</cp:lastModifiedBy>
  <cp:revision>6</cp:revision>
  <dcterms:created xsi:type="dcterms:W3CDTF">2025-02-18T21:27:00Z</dcterms:created>
  <dcterms:modified xsi:type="dcterms:W3CDTF">2026-01-12T20:12:07Z</dcterms:modified>
</cp:coreProperties>
</file>